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6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comments/modernComment_102_0.xml" ContentType="application/vnd.ms-powerpoint.comments+xml"/>
  <Override PartName="/ppt/theme/theme2.xml" ContentType="application/vnd.openxmlformats-officedocument.theme+xml"/>
  <Override PartName="/ppt/authors.xml" ContentType="application/vnd.ms-powerpoint.authors+xml"/>
  <Override PartName="/ppt/comments/modernComment_114_0.xml" ContentType="application/vnd.ms-powerpoint.comment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2421438-030C-0150-5C9D-E99C6D8B95AA}" name="Adela Santos Lavigne" initials="AS" userId="5760a594e9bdc316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D9F1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Relationship Id="rId35" Type="http://schemas.openxmlformats.org/officeDocument/2006/relationships/customXml" Target="../customXml/item3.xml"/><Relationship Id="rId8" Type="http://schemas.openxmlformats.org/officeDocument/2006/relationships/slide" Target="slides/slide7.xml"/></Relationships>
</file>

<file path=ppt/comments/modernComment_102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01CF676-98AC-47AB-9E5A-7627D569C509}" authorId="{A2421438-030C-0150-5C9D-E99C6D8B95AA}" created="2026-06-13T15:12:24.30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58"/>
      <ac:spMk id="6" creationId="{00000000-0000-0000-0000-000000000000}"/>
      <ac:txMk cp="0" len="87">
        <ac:context len="88" hash="2565337845"/>
      </ac:txMk>
    </ac:txMkLst>
    <p188:txBody>
      <a:bodyPr/>
      <a:lstStyle/>
      <a:p>
        <a:r>
          <a:rPr lang="es-ES"/>
          <a:t>Start from participants’ existing knowledge and concerns. Prompt participants to share words, concerns, or examples. Keep it light and practical.</a:t>
        </a:r>
      </a:p>
    </p188:txBody>
  </p188:cm>
</p188:cmLst>
</file>

<file path=ppt/comments/modernComment_114_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B6203EB4-78E0-4411-824D-37CD5869E70E}" authorId="{A2421438-030C-0150-5C9D-E99C6D8B95AA}" created="2026-06-13T16:34:02.63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0" sldId="276"/>
      <ac:spMk id="6" creationId="{00000000-0000-0000-0000-000000000000}"/>
      <ac:txMk cp="7" len="1">
        <ac:context len="9" hash="765113736"/>
      </ac:txMk>
    </ac:txMkLst>
    <p188:pos x="2542430" y="324016"/>
    <p188:txBody>
      <a:bodyPr/>
      <a:lstStyle/>
      <a:p>
        <a:r>
          <a:rPr lang="es-ES"/>
          <a:t>We can put the scenario in a pdf and word document and the questions to follow so they can look at them in the break out rooms. Just in case I have created the next slide for you and myself to follow up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363986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 slide. Welcome participants and explain that the session focuses on practical strategic litigation, using real case work to show the process.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the session moves from concept to practice. The TJ case is the main practical thread.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Questions from outline: What comes to mind when you think of strategic litigation? What are some issues you are curious about addressing with SL?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the definitions from the outline. Emphasise that strategic litigation is not only about winning a case; it is about targeted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up the Validity v Czech Republic example. Explain that litigation can add pressure and visibility even when the formal court outcome is not a traditional “win”.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Summarise the Czech example: years of advocacy, evidence collection, obstacles to individual litigation, and use of the European Committee of Social Rights.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 point that this was counted as a win because it achieved the strategic goal.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the 8 steps. Ann will mostly focus on steps 1 to 5 and briefly cover 6 to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a case becomes strategic through framing: the change sought, the arguments, and the connection with a wider problem.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TJ as a case example. Explain that some objectives could be pursued through litigation; others required advocacy, research, awareness raising and capacity-building.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examples only if useful. Avoid going deep into each one unless it supports the TJ story.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the TJ support network: professional standards, medical consultation, public-facing role, legal and strategic expertise, emotional sustainability.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 can fill in names and roles orally. The slide keeps the structure general so it does not over-explain details.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Explain that case planning links the legal route with the change sought. Mention ECtHR, UN bodies and CJEU at a high level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Keep this slide practical: no detailed legal lecture. Use it to explain why strategic forum choice matters.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 can explain these points through the story of TJ. The slide intentionally stays at overview level.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point is not to avoid all risk, but to understand it, prepare for it, and decide whether the case remains worth taking.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Ann can discuss the specific risk issues she wants to mention. Keep the slide as a high-level prompt.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TJ this was unnecessary. Use other cases as examples of support needs.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overview only. Ann’s outline gives 5 minutes for steps 6 to 8.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 participants the choice. The prepared scenario is a fallback, not mandatory.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are the questions from Ann’s outline. Depending on time, ask each group to pick the most relevant 3-4 questions rather than answer all in depth.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or summarise the scenario. It focuses on digitalisation, accessibility, access to services and older people.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each group for brief feedback. Conclude with the idea that litigation is strategic when it is connected to a wider plan for change.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7F9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6473952"/>
            <a:ext cx="11155680" cy="0"/>
          </a:xfrm>
          <a:prstGeom prst="line">
            <a:avLst/>
          </a:prstGeom>
          <a:noFill/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3" name="Text 1"/>
          <p:cNvSpPr/>
          <p:nvPr/>
        </p:nvSpPr>
        <p:spPr>
          <a:xfrm>
            <a:off x="594360" y="6519672"/>
            <a:ext cx="56692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dirty="0">
                <a:solidFill>
                  <a:srgbClr val="6071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StratAGEic training • Strategic litigation</a:t>
            </a:r>
            <a:endParaRPr lang="en-US" sz="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02_0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14_0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5324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1532764"/>
            <a:ext cx="7132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litigation</a:t>
            </a:r>
            <a:endParaRPr lang="en-US" sz="4800" dirty="0"/>
          </a:p>
        </p:txBody>
      </p:sp>
      <p:sp>
        <p:nvSpPr>
          <p:cNvPr id="3" name="Text 1"/>
          <p:cNvSpPr/>
          <p:nvPr/>
        </p:nvSpPr>
        <p:spPr>
          <a:xfrm>
            <a:off x="731520" y="2720340"/>
            <a:ext cx="84439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DFF3EF"/>
                </a:solidFill>
              </a:rPr>
              <a:t>From structural injustice to 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DFF3EF"/>
                </a:solidFill>
              </a:rPr>
              <a:t>legal and social change</a:t>
            </a:r>
            <a:endParaRPr lang="en-US" sz="2800" dirty="0"/>
          </a:p>
        </p:txBody>
      </p:sp>
      <p:sp>
        <p:nvSpPr>
          <p:cNvPr id="4" name="Text 2"/>
          <p:cNvSpPr/>
          <p:nvPr/>
        </p:nvSpPr>
        <p:spPr>
          <a:xfrm>
            <a:off x="768096" y="4005703"/>
            <a:ext cx="5303520" cy="6538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Session 1 • </a:t>
            </a:r>
            <a:r>
              <a:rPr lang="en-US" dirty="0" err="1">
                <a:solidFill>
                  <a:srgbClr val="FFFFFF"/>
                </a:solidFill>
              </a:rPr>
              <a:t>StratAGEic</a:t>
            </a:r>
            <a:r>
              <a:rPr lang="en-US" dirty="0">
                <a:solidFill>
                  <a:srgbClr val="FFFFFF"/>
                </a:solidFill>
              </a:rPr>
              <a:t> training</a:t>
            </a:r>
          </a:p>
          <a:p>
            <a:pPr marL="0" indent="0">
              <a:buNone/>
            </a:pPr>
            <a:r>
              <a:rPr lang="en-US" dirty="0">
                <a:solidFill>
                  <a:srgbClr val="FFFFFF"/>
                </a:solidFill>
              </a:rPr>
              <a:t>16</a:t>
            </a:r>
            <a:r>
              <a:rPr lang="en-US" baseline="30000" dirty="0">
                <a:solidFill>
                  <a:srgbClr val="FFFFFF"/>
                </a:solidFill>
              </a:rPr>
              <a:t>th</a:t>
            </a:r>
            <a:r>
              <a:rPr lang="en-US" dirty="0">
                <a:solidFill>
                  <a:srgbClr val="FFFFFF"/>
                </a:solidFill>
              </a:rPr>
              <a:t> June 2026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 rot="1080000">
            <a:off x="8412480" y="1325880"/>
            <a:ext cx="3200400" cy="3200400"/>
          </a:xfrm>
          <a:prstGeom prst="arc">
            <a:avLst/>
          </a:prstGeom>
          <a:noFill/>
          <a:ln w="101600">
            <a:solidFill>
              <a:srgbClr val="2A9D8F">
                <a:alpha val="8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Shape 4"/>
          <p:cNvSpPr/>
          <p:nvPr/>
        </p:nvSpPr>
        <p:spPr>
          <a:xfrm rot="8400000">
            <a:off x="8869680" y="1783080"/>
            <a:ext cx="2194560" cy="2194560"/>
          </a:xfrm>
          <a:prstGeom prst="arc">
            <a:avLst/>
          </a:prstGeom>
          <a:noFill/>
          <a:ln w="101600">
            <a:solidFill>
              <a:srgbClr val="F4D35E">
                <a:alpha val="90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7" name="Shape 5"/>
          <p:cNvSpPr/>
          <p:nvPr/>
        </p:nvSpPr>
        <p:spPr>
          <a:xfrm>
            <a:off x="8595360" y="4754880"/>
            <a:ext cx="2560320" cy="0"/>
          </a:xfrm>
          <a:prstGeom prst="line">
            <a:avLst/>
          </a:prstGeom>
          <a:noFill/>
          <a:ln w="19050">
            <a:solidFill>
              <a:srgbClr val="FFFFFF">
                <a:alpha val="55000"/>
              </a:srgbClr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8641080" y="4892040"/>
            <a:ext cx="25603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Ann Campbell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C884A846-1697-B838-E4D9-773E80EAC88C}"/>
              </a:ext>
            </a:extLst>
          </p:cNvPr>
          <p:cNvSpPr/>
          <p:nvPr/>
        </p:nvSpPr>
        <p:spPr>
          <a:xfrm>
            <a:off x="8847629" y="1514282"/>
            <a:ext cx="2238661" cy="2220091"/>
          </a:xfrm>
          <a:prstGeom prst="ellipse">
            <a:avLst/>
          </a:prstGeom>
          <a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9000" r="-9000"/>
            </a:stretch>
          </a:blip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es-E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2"/>
          <p:cNvSpPr/>
          <p:nvPr/>
        </p:nvSpPr>
        <p:spPr>
          <a:xfrm>
            <a:off x="1325880" y="2272769"/>
            <a:ext cx="8961120" cy="0"/>
          </a:xfrm>
          <a:prstGeom prst="line">
            <a:avLst/>
          </a:prstGeom>
          <a:noFill/>
          <a:ln w="254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2" name="Text 0"/>
          <p:cNvSpPr/>
          <p:nvPr/>
        </p:nvSpPr>
        <p:spPr>
          <a:xfrm>
            <a:off x="594360" y="473715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Today’s journey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56141" y="1237286"/>
            <a:ext cx="4604004" cy="4918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A practical route through strategic litigation</a:t>
            </a:r>
          </a:p>
        </p:txBody>
      </p:sp>
      <p:sp>
        <p:nvSpPr>
          <p:cNvPr id="4" name="Text 2"/>
          <p:cNvSpPr/>
          <p:nvPr/>
        </p:nvSpPr>
        <p:spPr>
          <a:xfrm>
            <a:off x="822960" y="2016737"/>
            <a:ext cx="512064" cy="512064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624840" y="2740081"/>
            <a:ext cx="2011680" cy="1796699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What is strategic litigation?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Shared understanding and opening questions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063240" y="1994362"/>
            <a:ext cx="512064" cy="512064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2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3002280" y="2740081"/>
            <a:ext cx="1874520" cy="1796699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Litigation in a wider strategy: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Validity v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Czech Republic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303520" y="1971403"/>
            <a:ext cx="512064" cy="512064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5229590" y="2740085"/>
            <a:ext cx="1874520" cy="1796695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 practical framework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8 steps, with focus on steps 1–5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7558391" y="1994362"/>
            <a:ext cx="512064" cy="512064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4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7461115" y="2759724"/>
            <a:ext cx="1874520" cy="1796693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TJ v Hungary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 case story, step by step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9774936" y="2016737"/>
            <a:ext cx="512064" cy="512064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</a:rPr>
              <a:t>5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9701395" y="2759719"/>
            <a:ext cx="1874520" cy="179669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Breakout exercise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Apply the framework to your own work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52778" y="697727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Opening reflection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3337560" y="2085230"/>
            <a:ext cx="4937760" cy="96012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What comes to mind when you think of strategic litigation?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3337560" y="3725186"/>
            <a:ext cx="4937760" cy="960120"/>
          </a:xfrm>
          <a:prstGeom prst="rect">
            <a:avLst/>
          </a:prstGeom>
          <a:solidFill>
            <a:srgbClr val="FFF7D6"/>
          </a:solidFill>
          <a:ln w="12700">
            <a:solidFill>
              <a:srgbClr val="F4D35E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What issues are you curious about addressing through strategic litigation?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6973" y="57150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is strategic litigation?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914400" y="1600200"/>
            <a:ext cx="3017520" cy="59436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Litigation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931919" y="1302555"/>
            <a:ext cx="7638039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Asking a court to fix an injustice when someone has been harmed or treated unfairly.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914400" y="3200400"/>
            <a:ext cx="3139440" cy="594360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FFFFF"/>
                </a:solidFill>
              </a:rPr>
              <a:t>Strategic litigation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3931920" y="2903686"/>
            <a:ext cx="7638038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Using litigation deliberately to change a law, policy or practice that harms many people.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914401" y="4960620"/>
            <a:ext cx="3017518" cy="594360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153243"/>
                </a:solidFill>
              </a:rPr>
              <a:t>Strategic change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3931919" y="4605590"/>
            <a:ext cx="7638039" cy="13258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 court case becomes part of a broader initiative for change.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752794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Strategic litigation works best as part of a wider strategy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731520" y="2148840"/>
            <a:ext cx="1417320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Evidence</a:t>
            </a:r>
            <a:endParaRPr lang="en-US" dirty="0"/>
          </a:p>
        </p:txBody>
      </p:sp>
      <p:sp>
        <p:nvSpPr>
          <p:cNvPr id="5" name="Shape 3"/>
          <p:cNvSpPr/>
          <p:nvPr/>
        </p:nvSpPr>
        <p:spPr>
          <a:xfrm>
            <a:off x="2212848" y="2240280"/>
            <a:ext cx="310896" cy="384048"/>
          </a:xfrm>
          <a:prstGeom prst="chevron">
            <a:avLst/>
          </a:prstGeom>
          <a:solidFill>
            <a:srgbClr val="D7E6EA"/>
          </a:solidFill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6" name="Text 4"/>
          <p:cNvSpPr/>
          <p:nvPr/>
        </p:nvSpPr>
        <p:spPr>
          <a:xfrm>
            <a:off x="2606040" y="2148840"/>
            <a:ext cx="1417320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Advocacy</a:t>
            </a: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087368" y="2240280"/>
            <a:ext cx="310896" cy="384048"/>
          </a:xfrm>
          <a:prstGeom prst="chevron">
            <a:avLst/>
          </a:prstGeom>
          <a:solidFill>
            <a:srgbClr val="D7E6EA"/>
          </a:solidFill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8" name="Text 6"/>
          <p:cNvSpPr/>
          <p:nvPr/>
        </p:nvSpPr>
        <p:spPr>
          <a:xfrm>
            <a:off x="4480560" y="2148840"/>
            <a:ext cx="1211113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Media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5841368" y="2240280"/>
            <a:ext cx="310896" cy="384048"/>
          </a:xfrm>
          <a:prstGeom prst="chevron">
            <a:avLst/>
          </a:prstGeom>
          <a:solidFill>
            <a:srgbClr val="D7E6EA"/>
          </a:solidFill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0" name="Text 8"/>
          <p:cNvSpPr/>
          <p:nvPr/>
        </p:nvSpPr>
        <p:spPr>
          <a:xfrm>
            <a:off x="6216272" y="2148840"/>
            <a:ext cx="1556128" cy="594360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Legal action</a:t>
            </a: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7836408" y="2240280"/>
            <a:ext cx="310896" cy="384048"/>
          </a:xfrm>
          <a:prstGeom prst="chevron">
            <a:avLst/>
          </a:prstGeom>
          <a:solidFill>
            <a:srgbClr val="D7E6EA"/>
          </a:solidFill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2" name="Text 10"/>
          <p:cNvSpPr/>
          <p:nvPr/>
        </p:nvSpPr>
        <p:spPr>
          <a:xfrm>
            <a:off x="8188452" y="2148840"/>
            <a:ext cx="1499616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Policy reform</a:t>
            </a: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9710928" y="2240280"/>
            <a:ext cx="310896" cy="384048"/>
          </a:xfrm>
          <a:prstGeom prst="chevron">
            <a:avLst/>
          </a:prstGeom>
          <a:solidFill>
            <a:srgbClr val="D7E6EA"/>
          </a:solidFill>
          <a:ln w="12700">
            <a:solidFill>
              <a:srgbClr val="D7E6EA"/>
            </a:solidFill>
            <a:prstDash val="solid"/>
          </a:ln>
        </p:spPr>
        <p:txBody>
          <a:bodyPr/>
          <a:lstStyle/>
          <a:p>
            <a:endParaRPr lang="es-ES"/>
          </a:p>
        </p:txBody>
      </p:sp>
      <p:sp>
        <p:nvSpPr>
          <p:cNvPr id="14" name="Text 12"/>
          <p:cNvSpPr/>
          <p:nvPr/>
        </p:nvSpPr>
        <p:spPr>
          <a:xfrm>
            <a:off x="10104120" y="2148840"/>
            <a:ext cx="1805840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Implementation</a:t>
            </a: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1463040" y="3931920"/>
            <a:ext cx="923544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Strategic question: what needs to change, who has power to change it, and how can litigation add pressure?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Example: Validity v Czech Republic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513191" y="1303485"/>
            <a:ext cx="531356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Litigation as pressure inside a wider initiative</a:t>
            </a:r>
          </a:p>
        </p:txBody>
      </p:sp>
      <p:sp>
        <p:nvSpPr>
          <p:cNvPr id="4" name="Text 2"/>
          <p:cNvSpPr/>
          <p:nvPr/>
        </p:nvSpPr>
        <p:spPr>
          <a:xfrm>
            <a:off x="1726163" y="1923785"/>
            <a:ext cx="3843278" cy="45720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What did advocates see?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726162" y="2534195"/>
            <a:ext cx="3843279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Netted cage beds in psychiatric hospitals, including use against women and older people with dementia.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57716" y="1916133"/>
            <a:ext cx="4008123" cy="457200"/>
          </a:xfrm>
          <a:prstGeom prst="rect">
            <a:avLst/>
          </a:prstGeom>
          <a:solidFill>
            <a:srgbClr val="2F6690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What was the root problem?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57713" y="2534195"/>
            <a:ext cx="4008122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Stereotypes, “best interests” arguments, institutional practices, and gaps in healthcare law.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726164" y="4244123"/>
            <a:ext cx="3843278" cy="457200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chemeClr val="bg1"/>
                </a:solidFill>
              </a:rPr>
              <a:t>What needed to change?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 7"/>
          <p:cNvSpPr/>
          <p:nvPr/>
        </p:nvSpPr>
        <p:spPr>
          <a:xfrm>
            <a:off x="1726163" y="4901931"/>
            <a:ext cx="3843279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The Act on Healthcare Services and related policies needed to stop the practice.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57716" y="4225835"/>
            <a:ext cx="4008121" cy="457200"/>
          </a:xfrm>
          <a:prstGeom prst="rect">
            <a:avLst/>
          </a:prstGeom>
          <a:solidFill>
            <a:srgbClr val="5B4E7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What could litigation do?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57714" y="4901931"/>
            <a:ext cx="4008121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Add pressure through a collective complaint when an individual case was not feasible</a:t>
            </a:r>
            <a:r>
              <a:rPr lang="en-US" sz="1410" dirty="0">
                <a:solidFill>
                  <a:srgbClr val="153243"/>
                </a:solidFill>
              </a:rPr>
              <a:t>.</a:t>
            </a:r>
            <a:endParaRPr lang="en-US" sz="141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“loss” can still be a strategic win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247053" y="1388908"/>
            <a:ext cx="5533053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The goal was to end the practice and change the law</a:t>
            </a:r>
          </a:p>
        </p:txBody>
      </p:sp>
      <p:sp>
        <p:nvSpPr>
          <p:cNvPr id="4" name="Text 2"/>
          <p:cNvSpPr/>
          <p:nvPr/>
        </p:nvSpPr>
        <p:spPr>
          <a:xfrm>
            <a:off x="914400" y="2032767"/>
            <a:ext cx="3209730" cy="502920"/>
          </a:xfrm>
          <a:prstGeom prst="rect">
            <a:avLst/>
          </a:prstGeom>
          <a:solidFill>
            <a:srgbClr val="D1495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Before the decision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914400" y="2759715"/>
            <a:ext cx="3209731" cy="16413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Government amended the law and banned cage beds before the Committee reached its decision.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79302" y="2032767"/>
            <a:ext cx="2971800" cy="502920"/>
          </a:xfrm>
          <a:prstGeom prst="rect">
            <a:avLst/>
          </a:prstGeom>
          <a:solidFill>
            <a:srgbClr val="5E6B7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Formal outcome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79302" y="2811779"/>
            <a:ext cx="2971800" cy="1562599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The Committee did not need to find a violation because the law had changed.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302379" y="2040138"/>
            <a:ext cx="3071326" cy="50292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Strategic result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311709" y="2816445"/>
            <a:ext cx="3071325" cy="158461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The case helped create pressure and produced a strong message against cage beds.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1249680" y="5135382"/>
            <a:ext cx="9692640" cy="86308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153243"/>
                </a:solidFill>
              </a:rPr>
              <a:t>Key idea: judge the strategy by the change achieved, </a:t>
            </a:r>
          </a:p>
          <a:p>
            <a:pPr marL="0" indent="0" algn="ctr">
              <a:buNone/>
            </a:pPr>
            <a:r>
              <a:rPr lang="en-US" sz="2100" b="1" dirty="0">
                <a:solidFill>
                  <a:srgbClr val="153243"/>
                </a:solidFill>
              </a:rPr>
              <a:t>not only by the formal result.</a:t>
            </a:r>
            <a:endParaRPr lang="en-US" sz="2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A practical framework: 8 steps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027466" y="1268207"/>
            <a:ext cx="378225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Today’s focus is mainly on steps 1–5</a:t>
            </a:r>
          </a:p>
        </p:txBody>
      </p:sp>
      <p:sp>
        <p:nvSpPr>
          <p:cNvPr id="4" name="Text 2"/>
          <p:cNvSpPr/>
          <p:nvPr/>
        </p:nvSpPr>
        <p:spPr>
          <a:xfrm>
            <a:off x="2120568" y="1833182"/>
            <a:ext cx="530352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1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821760" y="1833182"/>
            <a:ext cx="283744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b="1" dirty="0">
                <a:solidFill>
                  <a:srgbClr val="153243"/>
                </a:solidFill>
              </a:rPr>
              <a:t>Clarify the problem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2120568" y="2846951"/>
            <a:ext cx="530352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2</a:t>
            </a:r>
            <a:endParaRPr lang="en-US" sz="1700" dirty="0"/>
          </a:p>
        </p:txBody>
      </p:sp>
      <p:sp>
        <p:nvSpPr>
          <p:cNvPr id="7" name="Text 5"/>
          <p:cNvSpPr/>
          <p:nvPr/>
        </p:nvSpPr>
        <p:spPr>
          <a:xfrm>
            <a:off x="2807484" y="2846070"/>
            <a:ext cx="2837439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b="1" dirty="0">
                <a:solidFill>
                  <a:srgbClr val="153243"/>
                </a:solidFill>
              </a:rPr>
              <a:t>Gather support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2149117" y="3959352"/>
            <a:ext cx="530352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3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836038" y="4976763"/>
            <a:ext cx="2808885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b="1" dirty="0">
                <a:solidFill>
                  <a:srgbClr val="153243"/>
                </a:solidFill>
              </a:rPr>
              <a:t>Develop case plan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163395" y="4976763"/>
            <a:ext cx="530352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4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457488" y="1828659"/>
            <a:ext cx="2479610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b="1" dirty="0">
                <a:solidFill>
                  <a:srgbClr val="153243"/>
                </a:solidFill>
              </a:rPr>
              <a:t>Assess risk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770572" y="1833182"/>
            <a:ext cx="530352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5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2836037" y="3959352"/>
            <a:ext cx="2808886" cy="53035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b="1" dirty="0">
                <a:solidFill>
                  <a:srgbClr val="153243"/>
                </a:solidFill>
              </a:rPr>
              <a:t>Plan client supports</a:t>
            </a: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770572" y="2860390"/>
            <a:ext cx="530352" cy="530352"/>
          </a:xfrm>
          <a:prstGeom prst="rect">
            <a:avLst/>
          </a:prstGeom>
          <a:solidFill>
            <a:srgbClr val="D7E6EA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53243"/>
                </a:solidFill>
              </a:rPr>
              <a:t>6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7457488" y="2846070"/>
            <a:ext cx="2479612" cy="530352"/>
          </a:xfrm>
          <a:prstGeom prst="rect">
            <a:avLst/>
          </a:prstGeom>
          <a:solidFill>
            <a:srgbClr val="F2F6F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Collect evidence</a:t>
            </a: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770572" y="3959352"/>
            <a:ext cx="530352" cy="530352"/>
          </a:xfrm>
          <a:prstGeom prst="rect">
            <a:avLst/>
          </a:prstGeom>
          <a:solidFill>
            <a:srgbClr val="D7E6EA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53243"/>
                </a:solidFill>
              </a:rPr>
              <a:t>7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7457492" y="3959352"/>
            <a:ext cx="2479611" cy="530352"/>
          </a:xfrm>
          <a:prstGeom prst="rect">
            <a:avLst/>
          </a:prstGeom>
          <a:solidFill>
            <a:srgbClr val="F2F6F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Conduct litigation</a:t>
            </a: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770572" y="4976763"/>
            <a:ext cx="530352" cy="530352"/>
          </a:xfrm>
          <a:prstGeom prst="rect">
            <a:avLst/>
          </a:prstGeom>
          <a:solidFill>
            <a:srgbClr val="D7E6EA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153243"/>
                </a:solidFill>
              </a:rPr>
              <a:t>8</a:t>
            </a:r>
            <a:endParaRPr lang="en-US" sz="1700" dirty="0"/>
          </a:p>
        </p:txBody>
      </p:sp>
      <p:sp>
        <p:nvSpPr>
          <p:cNvPr id="19" name="Text 17"/>
          <p:cNvSpPr/>
          <p:nvPr/>
        </p:nvSpPr>
        <p:spPr>
          <a:xfrm>
            <a:off x="7457490" y="4976763"/>
            <a:ext cx="2479610" cy="530352"/>
          </a:xfrm>
          <a:prstGeom prst="rect">
            <a:avLst/>
          </a:prstGeom>
          <a:solidFill>
            <a:srgbClr val="F2F6F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Implementation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1 — Clarify the 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542274" y="1225782"/>
            <a:ext cx="558306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Move from harm to root cause and strategic objective</a:t>
            </a:r>
          </a:p>
        </p:txBody>
      </p:sp>
      <p:sp>
        <p:nvSpPr>
          <p:cNvPr id="4" name="Text 2"/>
          <p:cNvSpPr/>
          <p:nvPr/>
        </p:nvSpPr>
        <p:spPr>
          <a:xfrm>
            <a:off x="740275" y="1714500"/>
            <a:ext cx="3154680" cy="59436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exactly is happening?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37301" y="2926080"/>
            <a:ext cx="3069585" cy="594360"/>
          </a:xfrm>
          <a:prstGeom prst="rect">
            <a:avLst/>
          </a:prstGeom>
          <a:solidFill>
            <a:srgbClr val="FFF7D6"/>
          </a:solidFill>
          <a:ln w="12700">
            <a:solidFill>
              <a:srgbClr val="F4D35E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Which rights are involved?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367693" y="4166118"/>
            <a:ext cx="2926080" cy="59436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needs to change?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40275" y="2286000"/>
            <a:ext cx="315468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Facts on the ground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Root cause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People affected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637302" y="3520440"/>
            <a:ext cx="3069584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Human rights law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National law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International standards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367693" y="4754880"/>
            <a:ext cx="2926080" cy="123444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Law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Policy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Practice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dirty="0">
                <a:solidFill>
                  <a:srgbClr val="153243"/>
                </a:solidFill>
              </a:rPr>
              <a:t>Social perception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53699" y="37580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TJ v Hungary — clarifying the problem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47678" y="1269595"/>
            <a:ext cx="5244376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A strategic case inside a wider initiative</a:t>
            </a:r>
          </a:p>
        </p:txBody>
      </p:sp>
      <p:sp>
        <p:nvSpPr>
          <p:cNvPr id="4" name="Text 2"/>
          <p:cNvSpPr/>
          <p:nvPr/>
        </p:nvSpPr>
        <p:spPr>
          <a:xfrm>
            <a:off x="777240" y="1874520"/>
            <a:ext cx="4455266" cy="45720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Root causes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84049" y="2463390"/>
            <a:ext cx="4455268" cy="983443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Legal capacity and guardianship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Institutionalisation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Lack of community-based services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41659" y="1887579"/>
            <a:ext cx="4668302" cy="457200"/>
          </a:xfrm>
          <a:prstGeom prst="rect">
            <a:avLst/>
          </a:prstGeom>
          <a:solidFill>
            <a:srgbClr val="D1495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Practice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440682" y="2227999"/>
            <a:ext cx="4668303" cy="14173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Treatment amounting to torture or ill-treatment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Deaths and lack of investigation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Impunity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84049" y="4237368"/>
            <a:ext cx="4455268" cy="457200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Strategic aims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777240" y="4730723"/>
            <a:ext cx="4386979" cy="150876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Recognition of what happened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End the practice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Justice for victims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Change perception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441659" y="4237368"/>
            <a:ext cx="4667326" cy="457200"/>
          </a:xfrm>
          <a:prstGeom prst="rect">
            <a:avLst/>
          </a:prstGeom>
          <a:solidFill>
            <a:srgbClr val="5E6B7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What litigation could not solve alone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441659" y="4701054"/>
            <a:ext cx="5586595" cy="1600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Detention challenge was not feasible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Access to services needed other strategies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Advocacy and reform remained essential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What can strategic litigation try to achieve?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412399" y="1715788"/>
            <a:ext cx="5088344" cy="345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Different goals lead to different case strategies</a:t>
            </a:r>
          </a:p>
        </p:txBody>
      </p:sp>
      <p:sp>
        <p:nvSpPr>
          <p:cNvPr id="4" name="Text 2"/>
          <p:cNvSpPr/>
          <p:nvPr/>
        </p:nvSpPr>
        <p:spPr>
          <a:xfrm>
            <a:off x="2723745" y="2338713"/>
            <a:ext cx="2979908" cy="960120"/>
          </a:xfrm>
          <a:prstGeom prst="rect">
            <a:avLst/>
          </a:prstGeom>
          <a:solidFill>
            <a:srgbClr val="D9F1E8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Change a law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repeal or amend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956571" y="2343004"/>
            <a:ext cx="2876303" cy="96012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Enforce a law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where it is ignored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98017" y="3549552"/>
            <a:ext cx="2922835" cy="1152815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Change a policy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or discriminatory practice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095999" y="4814587"/>
            <a:ext cx="5160034" cy="1228797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Create standards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guidelines or safeguards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338192" y="3559168"/>
            <a:ext cx="2423160" cy="1152815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Implement international law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e.g. CRPD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68227" y="4814587"/>
            <a:ext cx="5088344" cy="122879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Combat impunity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investigation and accountability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3938075" y="3549552"/>
            <a:ext cx="3683219" cy="1152815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Inspire social change</a:t>
            </a:r>
            <a:endParaRPr lang="en-US" dirty="0"/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shift what is seen as acceptable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2 — Gather the right support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608184" y="1800785"/>
            <a:ext cx="4621417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Strategic litigation is rarely a solo effort</a:t>
            </a:r>
          </a:p>
        </p:txBody>
      </p:sp>
      <p:sp>
        <p:nvSpPr>
          <p:cNvPr id="4" name="Text 2"/>
          <p:cNvSpPr/>
          <p:nvPr/>
        </p:nvSpPr>
        <p:spPr>
          <a:xfrm>
            <a:off x="1102144" y="2691838"/>
            <a:ext cx="306324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Legal expertise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1102144" y="3130749"/>
            <a:ext cx="3063240" cy="1266153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litigation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rights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admissibility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remedies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734451" y="2691838"/>
            <a:ext cx="3193591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Issue expertise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34452" y="3131528"/>
            <a:ext cx="3193590" cy="1265374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disability rights,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older people’s rights,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accessibility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446720" y="2692616"/>
            <a:ext cx="3063240" cy="43891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Evidence expertise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8446720" y="3131528"/>
            <a:ext cx="3063240" cy="1265374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medical,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social,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expert analysis</a:t>
            </a: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400299" y="4619471"/>
            <a:ext cx="3446023" cy="438912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Advocacy and media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400299" y="5058383"/>
            <a:ext cx="3446023" cy="103113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public pressure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coalition-building</a:t>
            </a: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514453" y="4619471"/>
            <a:ext cx="3277247" cy="438912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Sustainable support</a:t>
            </a: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514454" y="5058382"/>
            <a:ext cx="3277246" cy="1031133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funding,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staff capacity, </a:t>
            </a:r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emotional support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TJ v Hungary — support around the case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161104" y="1495580"/>
            <a:ext cx="41836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Different roles helped build the strategy</a:t>
            </a:r>
          </a:p>
        </p:txBody>
      </p:sp>
      <p:sp>
        <p:nvSpPr>
          <p:cNvPr id="4" name="Text 2"/>
          <p:cNvSpPr/>
          <p:nvPr/>
        </p:nvSpPr>
        <p:spPr>
          <a:xfrm>
            <a:off x="1828800" y="2346557"/>
            <a:ext cx="3382307" cy="745138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Litigation team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5211107" y="2346557"/>
            <a:ext cx="5720837" cy="745138"/>
          </a:xfrm>
          <a:prstGeom prst="rect">
            <a:avLst/>
          </a:prstGeom>
          <a:solidFill>
            <a:srgbClr val="2F6690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Human rights and disability rights expertise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828800" y="3091695"/>
            <a:ext cx="5687764" cy="745138"/>
          </a:xfrm>
          <a:prstGeom prst="rect">
            <a:avLst/>
          </a:prstGeom>
          <a:solidFill>
            <a:srgbClr val="5B4E7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Medical / factual expertise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7516564" y="3091695"/>
            <a:ext cx="3415380" cy="745138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Public-facing advocacy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828800" y="4615292"/>
            <a:ext cx="9103144" cy="8412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Support is not only technical. </a:t>
            </a:r>
          </a:p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Long-term litigation also requires emotional sustainability, boundaries and debriefing.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3 — Develop the case plan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871609" y="1339863"/>
            <a:ext cx="4621806" cy="3329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Legal choices must serve the strategic goal</a:t>
            </a:r>
          </a:p>
        </p:txBody>
      </p:sp>
      <p:sp>
        <p:nvSpPr>
          <p:cNvPr id="4" name="Text 2"/>
          <p:cNvSpPr/>
          <p:nvPr/>
        </p:nvSpPr>
        <p:spPr>
          <a:xfrm>
            <a:off x="585765" y="2009248"/>
            <a:ext cx="2404873" cy="50292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Start nationally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990637" y="2009248"/>
            <a:ext cx="8702009" cy="502920"/>
          </a:xfrm>
          <a:prstGeom prst="rect">
            <a:avLst/>
          </a:prstGeom>
          <a:solidFill>
            <a:srgbClr val="D9F1E8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Most international routes require exhaustion of domestic remedies</a:t>
            </a:r>
            <a:r>
              <a:rPr lang="en-US" sz="1500" dirty="0">
                <a:solidFill>
                  <a:srgbClr val="153243"/>
                </a:solidFill>
              </a:rPr>
              <a:t>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585766" y="3015088"/>
            <a:ext cx="2404873" cy="502920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Think ahead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963207" y="3021484"/>
            <a:ext cx="8729440" cy="5029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Arguments made nationally shape later access to ECtHR, CJEU or UN mechanisms</a:t>
            </a:r>
            <a:r>
              <a:rPr lang="en-US" sz="1500" dirty="0">
                <a:solidFill>
                  <a:srgbClr val="153243"/>
                </a:solidFill>
              </a:rPr>
              <a:t>.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585766" y="4033720"/>
            <a:ext cx="2377440" cy="502920"/>
          </a:xfrm>
          <a:prstGeom prst="rect">
            <a:avLst/>
          </a:prstGeom>
          <a:solidFill>
            <a:srgbClr val="2F6690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Match remedies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963206" y="4029731"/>
            <a:ext cx="8729441" cy="50292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1"/>
            <a:r>
              <a:rPr lang="en-US" dirty="0">
                <a:solidFill>
                  <a:srgbClr val="153243"/>
                </a:solidFill>
              </a:rPr>
              <a:t>Different courts can order different types of change</a:t>
            </a:r>
            <a:r>
              <a:rPr lang="en-US" sz="1500" dirty="0">
                <a:solidFill>
                  <a:srgbClr val="153243"/>
                </a:solidFill>
              </a:rPr>
              <a:t>.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585767" y="5106048"/>
            <a:ext cx="2377440" cy="502920"/>
          </a:xfrm>
          <a:prstGeom prst="rect">
            <a:avLst/>
          </a:prstGeom>
          <a:solidFill>
            <a:srgbClr val="5B4E7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FFFFFF"/>
                </a:solidFill>
              </a:rPr>
              <a:t>Check procedure</a:t>
            </a: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963206" y="5106048"/>
            <a:ext cx="8729440" cy="502920"/>
          </a:xfrm>
          <a:prstGeom prst="rect">
            <a:avLst/>
          </a:prstGeom>
          <a:solidFill>
            <a:srgbClr val="CCCC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Standing, evidence, testimony, interim measures and admissibility matter early.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Choosing the forum: what can each route do?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736587" y="1480258"/>
            <a:ext cx="432958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The “best” court depends on the strategy</a:t>
            </a:r>
          </a:p>
        </p:txBody>
      </p:sp>
      <p:sp>
        <p:nvSpPr>
          <p:cNvPr id="4" name="Text 2"/>
          <p:cNvSpPr/>
          <p:nvPr/>
        </p:nvSpPr>
        <p:spPr>
          <a:xfrm>
            <a:off x="594360" y="2406138"/>
            <a:ext cx="3473553" cy="548640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UN bodies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94359" y="2949426"/>
            <a:ext cx="3473552" cy="1827339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Recommendations to government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Important for international standards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Limited enforcement tools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01278" y="2386194"/>
            <a:ext cx="3358961" cy="563232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ECtHR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01279" y="2949426"/>
            <a:ext cx="3358961" cy="1832691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Compensation and findings of violation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Can influence policy or law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State retains room to respond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93604" y="2404192"/>
            <a:ext cx="3612791" cy="548640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CJEU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093604" y="2949426"/>
            <a:ext cx="3612791" cy="1832691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Binding EU law judgments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Potentially powerful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Procedurally complicated and less tested in disability rights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TJ v Hungary — case planning decisions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493520" y="1696115"/>
            <a:ext cx="9144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The route was chosen to serve the wider strategy</a:t>
            </a:r>
          </a:p>
        </p:txBody>
      </p:sp>
      <p:sp>
        <p:nvSpPr>
          <p:cNvPr id="4" name="Text 2"/>
          <p:cNvSpPr/>
          <p:nvPr/>
        </p:nvSpPr>
        <p:spPr>
          <a:xfrm>
            <a:off x="1554480" y="1970825"/>
            <a:ext cx="9144000" cy="24649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153243"/>
                </a:solidFill>
              </a:rPr>
              <a:t>Remedies needed to recognise what happened and support wider change.</a:t>
            </a:r>
            <a:endParaRPr lang="en-US" sz="19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153243"/>
                </a:solidFill>
              </a:rPr>
              <a:t>National route was necessary to exhaust remedies.</a:t>
            </a:r>
            <a:endParaRPr lang="en-US" sz="19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153243"/>
                </a:solidFill>
              </a:rPr>
              <a:t>ECtHR was preferred over UN mechanisms for this strategic objective.</a:t>
            </a:r>
            <a:endParaRPr lang="en-US" sz="19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153243"/>
                </a:solidFill>
              </a:rPr>
              <a:t>Freedom of Information helped show why the guardian would not act.</a:t>
            </a:r>
            <a:endParaRPr lang="en-US" sz="19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1900" dirty="0">
                <a:solidFill>
                  <a:srgbClr val="153243"/>
                </a:solidFill>
              </a:rPr>
              <a:t>Standing created both risk and strategic opportunity.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1524000" y="4634256"/>
            <a:ext cx="9144000" cy="1299615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en-US" sz="1800" b="1" dirty="0">
                <a:solidFill>
                  <a:srgbClr val="153243"/>
                </a:solidFill>
              </a:rPr>
              <a:t>Strategic lesson</a:t>
            </a:r>
            <a:r>
              <a:rPr lang="en-US" b="1" dirty="0">
                <a:solidFill>
                  <a:srgbClr val="153243"/>
                </a:solidFill>
              </a:rPr>
              <a:t> —</a:t>
            </a:r>
            <a:r>
              <a:rPr lang="en-US" sz="1800" b="1" dirty="0">
                <a:solidFill>
                  <a:srgbClr val="153243"/>
                </a:solidFill>
              </a:rPr>
              <a:t> forum choice is not only a legal question</a:t>
            </a:r>
            <a:r>
              <a:rPr lang="en-US" b="1" dirty="0">
                <a:solidFill>
                  <a:srgbClr val="153243"/>
                </a:solidFill>
              </a:rPr>
              <a:t>:</a:t>
            </a:r>
            <a:r>
              <a:rPr lang="en-US" sz="1800" b="1" dirty="0">
                <a:solidFill>
                  <a:srgbClr val="153243"/>
                </a:solidFill>
              </a:rPr>
              <a:t> </a:t>
            </a:r>
          </a:p>
          <a:p>
            <a:pPr marL="0" indent="0" algn="ctr">
              <a:lnSpc>
                <a:spcPct val="150000"/>
              </a:lnSpc>
              <a:buNone/>
            </a:pPr>
            <a:r>
              <a:rPr lang="en-US" sz="1800" b="1" dirty="0">
                <a:solidFill>
                  <a:srgbClr val="153243"/>
                </a:solidFill>
              </a:rPr>
              <a:t>it affects the evidence, risks, remedies and public narrative.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4 — Assess risk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355662" y="1920613"/>
            <a:ext cx="611491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Risks are part of the strategy, not an afterthought</a:t>
            </a:r>
          </a:p>
        </p:txBody>
      </p:sp>
      <p:sp>
        <p:nvSpPr>
          <p:cNvPr id="4" name="Text 2"/>
          <p:cNvSpPr/>
          <p:nvPr/>
        </p:nvSpPr>
        <p:spPr>
          <a:xfrm>
            <a:off x="822960" y="2741168"/>
            <a:ext cx="3108960" cy="548640"/>
          </a:xfrm>
          <a:prstGeom prst="rect">
            <a:avLst/>
          </a:prstGeom>
          <a:solidFill>
            <a:srgbClr val="D1495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Client-related risks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69917" y="3401568"/>
            <a:ext cx="297180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fatigue or withdrawal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informed consent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reprisal or intimidation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changes in circumstances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23410" y="2741168"/>
            <a:ext cx="3108960" cy="548640"/>
          </a:xfrm>
          <a:prstGeom prst="rect">
            <a:avLst/>
          </a:prstGeom>
          <a:solidFill>
            <a:srgbClr val="EE964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Strategic risks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560570" y="3401568"/>
            <a:ext cx="297180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resources and staff changes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conflict with partners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political changes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non-compliance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23860" y="2750706"/>
            <a:ext cx="3108960" cy="548640"/>
          </a:xfrm>
          <a:prstGeom prst="rect">
            <a:avLst/>
          </a:prstGeom>
          <a:solidFill>
            <a:srgbClr val="5B4E7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Legal risks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092440" y="3401568"/>
            <a:ext cx="2971800" cy="1371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bad precedent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procedural dismissal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adverse costs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jurisdiction issues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36956" y="612648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TJ v Hungary — risk lens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1005840" y="1915668"/>
            <a:ext cx="435142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</a:rPr>
              <a:t>Examples of risks considered in the case</a:t>
            </a:r>
          </a:p>
        </p:txBody>
      </p:sp>
      <p:sp>
        <p:nvSpPr>
          <p:cNvPr id="4" name="Text 2"/>
          <p:cNvSpPr/>
          <p:nvPr/>
        </p:nvSpPr>
        <p:spPr>
          <a:xfrm>
            <a:off x="1005840" y="2898648"/>
            <a:ext cx="3043646" cy="530352"/>
          </a:xfrm>
          <a:prstGeom prst="rect">
            <a:avLst/>
          </a:prstGeom>
          <a:solidFill>
            <a:srgbClr val="EE964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Strategic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3429000"/>
            <a:ext cx="3043646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Data protection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Partner positioning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Broader movement strategy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800600" y="2898648"/>
            <a:ext cx="2575560" cy="530352"/>
          </a:xfrm>
          <a:prstGeom prst="rect">
            <a:avLst/>
          </a:prstGeom>
          <a:solidFill>
            <a:srgbClr val="5B4E77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Legal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815840" y="3429000"/>
            <a:ext cx="2560320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Standing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Bad precedent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Adverse costs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42514" y="2898648"/>
            <a:ext cx="3058886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Mitigation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127274" y="3429000"/>
            <a:ext cx="3058886" cy="129844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Legal advice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Budgeting for costs</a:t>
            </a:r>
            <a:endParaRPr lang="en-US" dirty="0"/>
          </a:p>
          <a:p>
            <a:pPr marL="0" indent="0" algn="ctr">
              <a:buNone/>
            </a:pPr>
            <a:r>
              <a:rPr lang="en-US" dirty="0">
                <a:solidFill>
                  <a:srgbClr val="153243"/>
                </a:solidFill>
              </a:rPr>
              <a:t>Protection against reprisals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 5 — Plan client supports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68680" y="1673352"/>
            <a:ext cx="2103120" cy="502920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Ask first: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971800" y="1673352"/>
            <a:ext cx="8046720" cy="5029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What might stop the person from participating effectively?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1005840" y="2423160"/>
            <a:ext cx="2971800" cy="1224712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Reasonable / procedural accommodations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0" y="2423159"/>
            <a:ext cx="2971800" cy="1224711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Travel, attendance and communication support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138160" y="2423160"/>
            <a:ext cx="2971800" cy="122471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Referrals: therapy, healthcare, legal aid,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safe accommodation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103120" y="4727448"/>
            <a:ext cx="7863840" cy="914400"/>
          </a:xfrm>
          <a:prstGeom prst="rect">
            <a:avLst/>
          </a:prstGeom>
          <a:solidFill>
            <a:srgbClr val="FFF7D6"/>
          </a:solidFill>
          <a:ln w="12700">
            <a:solidFill>
              <a:srgbClr val="F4D35E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153243"/>
                </a:solidFill>
              </a:rPr>
              <a:t>Set boundaries: what support can the legal team provide, </a:t>
            </a:r>
          </a:p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´</a:t>
            </a:r>
            <a:r>
              <a:rPr lang="en-US" sz="1800" b="1" dirty="0">
                <a:solidFill>
                  <a:srgbClr val="153243"/>
                </a:solidFill>
              </a:rPr>
              <a:t>and what is beyond its role?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Steps 6–8 — From evidence to implementation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3958379" y="2022331"/>
            <a:ext cx="4524140" cy="4480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>
                    <a:lumMod val="50000"/>
                  </a:schemeClr>
                </a:solidFill>
              </a:rPr>
              <a:t>The later steps keep the strategy alive</a:t>
            </a:r>
          </a:p>
        </p:txBody>
      </p:sp>
      <p:sp>
        <p:nvSpPr>
          <p:cNvPr id="4" name="Text 2"/>
          <p:cNvSpPr/>
          <p:nvPr/>
        </p:nvSpPr>
        <p:spPr>
          <a:xfrm>
            <a:off x="548640" y="2946508"/>
            <a:ext cx="3291840" cy="530352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6. Collect evidence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3669760"/>
            <a:ext cx="3291840" cy="1143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medical and social files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reports and expert opinions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testimony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FOI requests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411980" y="2946508"/>
            <a:ext cx="3291840" cy="530352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7. Conduct litigation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4434840" y="3669760"/>
            <a:ext cx="2834640" cy="11430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submissions and appeals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hearings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amicus briefs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coordination with advocacy</a:t>
            </a: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218120" y="2923065"/>
            <a:ext cx="3291840" cy="530352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8. Implementation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8218120" y="3669759"/>
            <a:ext cx="3425240" cy="1194849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dirty="0">
                <a:solidFill>
                  <a:srgbClr val="153243"/>
                </a:solidFill>
              </a:rPr>
              <a:t>media and awareness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capacity-building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follow-up litigation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Rule 9 / committee engagement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59" y="320040"/>
            <a:ext cx="10164431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Breakout exercise: apply the framework to your own work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1097280" y="1554480"/>
            <a:ext cx="4023360" cy="50292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Option A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97280" y="2240280"/>
            <a:ext cx="40233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53243"/>
                </a:solidFill>
              </a:rPr>
              <a:t>Use a law, policy or practice from your own context that you might want to change.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92240" y="1554480"/>
            <a:ext cx="4023360" cy="502920"/>
          </a:xfrm>
          <a:prstGeom prst="rect">
            <a:avLst/>
          </a:prstGeom>
          <a:solidFill>
            <a:srgbClr val="F4D35E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Option B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6492240" y="2240280"/>
            <a:ext cx="402336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solidFill>
                  <a:srgbClr val="153243"/>
                </a:solidFill>
              </a:rPr>
              <a:t>Use the prepared scenario if your group does not have a concrete example.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1097280" y="4343400"/>
            <a:ext cx="9418320" cy="74980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Goal: identify whether and how strategic litigation could contribute to change.</a:t>
            </a:r>
            <a:endParaRPr lang="en-US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Breakout guiding questions. 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2062066" y="1281839"/>
            <a:ext cx="7305868" cy="47548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law, policy or practice would you like to change?</a:t>
            </a: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2062066" y="2022131"/>
            <a:ext cx="7305868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rights are engaged?</a:t>
            </a:r>
            <a:endParaRPr lang="en-US" b="1" dirty="0"/>
          </a:p>
        </p:txBody>
      </p:sp>
      <p:sp>
        <p:nvSpPr>
          <p:cNvPr id="6" name="Text 4"/>
          <p:cNvSpPr/>
          <p:nvPr/>
        </p:nvSpPr>
        <p:spPr>
          <a:xfrm>
            <a:off x="2062066" y="2743853"/>
            <a:ext cx="7305868" cy="47548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How many people might be affected?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2062066" y="3435159"/>
            <a:ext cx="7305868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Do you know people who might be willing to take a case?</a:t>
            </a:r>
            <a:endParaRPr lang="en-US" b="1" dirty="0"/>
          </a:p>
        </p:txBody>
      </p:sp>
      <p:sp>
        <p:nvSpPr>
          <p:cNvPr id="8" name="Text 6"/>
          <p:cNvSpPr/>
          <p:nvPr/>
        </p:nvSpPr>
        <p:spPr>
          <a:xfrm>
            <a:off x="2038738" y="4228166"/>
            <a:ext cx="7329195" cy="47548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expertise and resources would you need?</a:t>
            </a: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038738" y="4949888"/>
            <a:ext cx="7329196" cy="475488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change or remedy would you need from the court?</a:t>
            </a:r>
            <a:endParaRPr lang="en-US" b="1" dirty="0"/>
          </a:p>
        </p:txBody>
      </p:sp>
      <p:sp>
        <p:nvSpPr>
          <p:cNvPr id="10" name="Text 8"/>
          <p:cNvSpPr/>
          <p:nvPr/>
        </p:nvSpPr>
        <p:spPr>
          <a:xfrm>
            <a:off x="2038738" y="5671610"/>
            <a:ext cx="7329194" cy="47548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What risks or challenges do you see?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Fallback scenario: digital exclusion in public transport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22960" y="1325880"/>
            <a:ext cx="1051560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A rural bus service has stopped selling tickets on the bus or at the station. </a:t>
            </a:r>
          </a:p>
          <a:p>
            <a:pPr marL="0" indent="0" algn="ctr">
              <a:buNone/>
            </a:pPr>
            <a:r>
              <a:rPr lang="en-US" sz="2000" b="1" dirty="0">
                <a:solidFill>
                  <a:srgbClr val="153243"/>
                </a:solidFill>
              </a:rPr>
              <a:t>Tickets must now be bought through a smartphone app after scanning a QR code.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822959" y="2697480"/>
            <a:ext cx="3422470" cy="502920"/>
          </a:xfrm>
          <a:prstGeom prst="rect">
            <a:avLst/>
          </a:prstGeom>
          <a:solidFill>
            <a:srgbClr val="D1495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Barriers in the scenario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22959" y="3429000"/>
            <a:ext cx="3422470" cy="1463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 fontScale="92500"/>
          </a:bodyPr>
          <a:lstStyle/>
          <a:p>
            <a:r>
              <a:rPr lang="en-US" dirty="0">
                <a:solidFill>
                  <a:srgbClr val="153243"/>
                </a:solidFill>
              </a:rPr>
              <a:t>app does not support screen readers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complex instructions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very small font</a:t>
            </a:r>
            <a:endParaRPr lang="en-US" dirty="0"/>
          </a:p>
          <a:p>
            <a:r>
              <a:rPr lang="en-US" dirty="0">
                <a:solidFill>
                  <a:srgbClr val="153243"/>
                </a:solidFill>
              </a:rPr>
              <a:t>no phone support or human assistance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748205" y="2697480"/>
            <a:ext cx="3127621" cy="502920"/>
          </a:xfrm>
          <a:prstGeom prst="rect">
            <a:avLst/>
          </a:prstGeom>
          <a:solidFill>
            <a:srgbClr val="EE964B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Practical impact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4793926" y="3429000"/>
            <a:ext cx="2880360" cy="1463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700" dirty="0">
                <a:solidFill>
                  <a:srgbClr val="153243"/>
                </a:solidFill>
              </a:rPr>
              <a:t>cannot reach groceries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cannot attend medical appointments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reduced social participation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loss of independence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8382339" y="2697480"/>
            <a:ext cx="3127621" cy="502920"/>
          </a:xfrm>
          <a:prstGeom prst="rect">
            <a:avLst/>
          </a:prstGeom>
          <a:solidFill>
            <a:srgbClr val="2A9D8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</a:rPr>
              <a:t>Strategic questions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8428059" y="3392424"/>
            <a:ext cx="3081901" cy="14630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ctr">
            <a:normAutofit/>
          </a:bodyPr>
          <a:lstStyle/>
          <a:p>
            <a:r>
              <a:rPr lang="en-US" sz="1700" dirty="0">
                <a:solidFill>
                  <a:srgbClr val="153243"/>
                </a:solidFill>
              </a:rPr>
              <a:t>what rights are involved?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what change is needed?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what evidence is needed?</a:t>
            </a:r>
            <a:endParaRPr lang="en-US" sz="1700" dirty="0"/>
          </a:p>
          <a:p>
            <a:r>
              <a:rPr lang="en-US" sz="1700" dirty="0">
                <a:solidFill>
                  <a:srgbClr val="153243"/>
                </a:solidFill>
              </a:rPr>
              <a:t>what risks arise?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94360" y="320040"/>
            <a:ext cx="9601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Feedback from groups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21792" y="859536"/>
            <a:ext cx="98755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5E6B73"/>
                </a:solidFill>
              </a:rPr>
              <a:t>Bring the discussion back to the strategic choices</a:t>
            </a:r>
            <a:endParaRPr lang="en-US" sz="1250" dirty="0"/>
          </a:p>
        </p:txBody>
      </p:sp>
      <p:sp>
        <p:nvSpPr>
          <p:cNvPr id="4" name="Text 2"/>
          <p:cNvSpPr/>
          <p:nvPr/>
        </p:nvSpPr>
        <p:spPr>
          <a:xfrm>
            <a:off x="914400" y="1867533"/>
            <a:ext cx="4645152" cy="65836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1. What was the strategic problem?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2879613" y="3099816"/>
            <a:ext cx="5030693" cy="658368"/>
          </a:xfrm>
          <a:prstGeom prst="rect">
            <a:avLst/>
          </a:prstGeom>
          <a:solidFill>
            <a:srgbClr val="FFF7D6"/>
          </a:solidFill>
          <a:ln w="12700">
            <a:solidFill>
              <a:srgbClr val="F4D35E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2. What change would you seek?</a:t>
            </a: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461537" y="4466932"/>
            <a:ext cx="4527213" cy="658368"/>
          </a:xfrm>
          <a:prstGeom prst="rect">
            <a:avLst/>
          </a:prstGeom>
          <a:solidFill>
            <a:srgbClr val="DFF3EF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marL="0" indent="0" algn="ctr">
              <a:buNone/>
            </a:pPr>
            <a:r>
              <a:rPr lang="en-US" b="1" dirty="0">
                <a:solidFill>
                  <a:srgbClr val="153243"/>
                </a:solidFill>
              </a:rPr>
              <a:t>3. What risks or supports matter most?</a:t>
            </a:r>
            <a:endParaRPr lang="en-US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09960" y="6510528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0"/>
            </a:ext>
          </a:extLst>
        </p:spPr>
        <p:txBody>
          <a:bodyPr/>
          <a:lstStyle>
            <a:lvl1pPr>
              <a:defRPr sz="750">
                <a:solidFill>
                  <a:srgbClr val="60717A"/>
                </a:solidFill>
                <a:latin typeface="Aptos"/>
                <a:ea typeface="Aptos"/>
                <a:cs typeface="Aptos"/>
              </a:defRPr>
            </a:lvl1pPr>
          </a:lstStyle>
          <a:p>
            <a:pPr algn="l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5">
            <a:extLst>
              <a:ext uri="{FF2B5EF4-FFF2-40B4-BE49-F238E27FC236}">
                <a16:creationId xmlns:a16="http://schemas.microsoft.com/office/drawing/2014/main" id="{6E540F36-7A23-7E6C-A2CE-0F685901ADF1}"/>
              </a:ext>
            </a:extLst>
          </p:cNvPr>
          <p:cNvSpPr/>
          <p:nvPr/>
        </p:nvSpPr>
        <p:spPr>
          <a:xfrm>
            <a:off x="1222310" y="1884784"/>
            <a:ext cx="9965094" cy="3921656"/>
          </a:xfrm>
          <a:prstGeom prst="rect">
            <a:avLst/>
          </a:prstGeom>
          <a:solidFill>
            <a:srgbClr val="153243"/>
          </a:solidFill>
          <a:ln w="12700">
            <a:solidFill>
              <a:srgbClr val="D7E6EA"/>
            </a:solidFill>
          </a:ln>
        </p:spPr>
        <p:txBody>
          <a:bodyPr wrap="square" lIns="1651" tIns="1651" rIns="1651" bIns="1651" rtlCol="0" anchor="ctr">
            <a:normAutofit/>
          </a:bodyPr>
          <a:lstStyle/>
          <a:p>
            <a:pPr lvl="3">
              <a:lnSpc>
                <a:spcPct val="150000"/>
              </a:lnSpc>
            </a:pPr>
            <a:r>
              <a:rPr lang="en-US" sz="2200" b="1" dirty="0">
                <a:solidFill>
                  <a:srgbClr val="FFFFFF"/>
                </a:solidFill>
              </a:rPr>
              <a:t>strategic litigation is a process of choosing: 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FFFF"/>
                </a:solidFill>
              </a:rPr>
              <a:t>the right case, 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FFFF"/>
                </a:solidFill>
              </a:rPr>
              <a:t>with the right support, </a:t>
            </a:r>
          </a:p>
          <a:p>
            <a:pPr marL="1714500" lvl="3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200" b="1" dirty="0">
                <a:solidFill>
                  <a:srgbClr val="FFFFFF"/>
                </a:solidFill>
              </a:rPr>
              <a:t>for the right change.</a:t>
            </a:r>
            <a:endParaRPr lang="en-US" sz="2200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0339D38-6A45-B1F9-E07A-022CBF665E70}"/>
              </a:ext>
            </a:extLst>
          </p:cNvPr>
          <p:cNvSpPr txBox="1"/>
          <p:nvPr/>
        </p:nvSpPr>
        <p:spPr>
          <a:xfrm>
            <a:off x="548174" y="575779"/>
            <a:ext cx="609755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rgbClr val="15324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Closing reflection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5499569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82339D21A12DD14CB7BDD90BA2326E0A" ma:contentTypeVersion="20" ma:contentTypeDescription="Creare un nuovo documento." ma:contentTypeScope="" ma:versionID="0bde6eb61bed0a86aa47be856c7c77f0">
  <xsd:schema xmlns:xsd="http://www.w3.org/2001/XMLSchema" xmlns:xs="http://www.w3.org/2001/XMLSchema" xmlns:p="http://schemas.microsoft.com/office/2006/metadata/properties" xmlns:ns2="5632345d-3ab5-416d-95fc-ee85379e6296" xmlns:ns3="3fdd53fd-4b3b-4e18-b3bc-7608feb4df03" targetNamespace="http://schemas.microsoft.com/office/2006/metadata/properties" ma:root="true" ma:fieldsID="573f71d8c2c0bf20556b96da568e2996" ns2:_="" ns3:_="">
    <xsd:import namespace="5632345d-3ab5-416d-95fc-ee85379e6296"/>
    <xsd:import namespace="3fdd53fd-4b3b-4e18-b3bc-7608feb4df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632345d-3ab5-416d-95fc-ee85379e629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Tag immagine" ma:readOnly="false" ma:fieldId="{5cf76f15-5ced-4ddc-b409-7134ff3c332f}" ma:taxonomyMulti="true" ma:sspId="a749de14-1a3d-4dac-ad09-59aefdffc21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  <xsd:element name="Date" ma:index="27" nillable="true" ma:displayName="Date" ma:format="DateOnly" ma:internalName="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dd53fd-4b3b-4e18-b3bc-7608feb4df03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1c4318c-1886-4509-a17c-227179c736eb}" ma:internalName="TaxCatchAll" ma:showField="CatchAllData" ma:web="3fdd53fd-4b3b-4e18-b3bc-7608feb4df0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632345d-3ab5-416d-95fc-ee85379e6296">
      <Terms xmlns="http://schemas.microsoft.com/office/infopath/2007/PartnerControls"/>
    </lcf76f155ced4ddcb4097134ff3c332f>
    <TaxCatchAll xmlns="3fdd53fd-4b3b-4e18-b3bc-7608feb4df03" xsi:nil="true"/>
    <Date xmlns="5632345d-3ab5-416d-95fc-ee85379e6296" xsi:nil="true"/>
  </documentManagement>
</p:properties>
</file>

<file path=customXml/itemProps1.xml><?xml version="1.0" encoding="utf-8"?>
<ds:datastoreItem xmlns:ds="http://schemas.openxmlformats.org/officeDocument/2006/customXml" ds:itemID="{539CF988-6409-46FC-A20B-858115DD6B98}"/>
</file>

<file path=customXml/itemProps2.xml><?xml version="1.0" encoding="utf-8"?>
<ds:datastoreItem xmlns:ds="http://schemas.openxmlformats.org/officeDocument/2006/customXml" ds:itemID="{281F14F3-DE98-481A-92A4-FE10390DB39E}"/>
</file>

<file path=customXml/itemProps3.xml><?xml version="1.0" encoding="utf-8"?>
<ds:datastoreItem xmlns:ds="http://schemas.openxmlformats.org/officeDocument/2006/customXml" ds:itemID="{CE757AFC-1694-4FBC-9774-B39B3D4FFC01}"/>
</file>

<file path=docProps/app.xml><?xml version="1.0" encoding="utf-8"?>
<Properties xmlns="http://schemas.openxmlformats.org/officeDocument/2006/extended-properties" xmlns:vt="http://schemas.openxmlformats.org/officeDocument/2006/docPropsVTypes">
  <TotalTime>279</TotalTime>
  <Words>1998</Words>
  <Application>Microsoft Office PowerPoint</Application>
  <PresentationFormat>Panorámica</PresentationFormat>
  <Paragraphs>364</Paragraphs>
  <Slides>25</Slides>
  <Notes>24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29" baseType="lpstr">
      <vt:lpstr>Aptos</vt:lpstr>
      <vt:lpstr>Aptos Display</vt:lpstr>
      <vt:lpstr>Arial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ENIL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Strategic litigation: from structural injustice to change</dc:title>
  <dc:subject>StratAGEic training Session 1 – Strategic litigation</dc:subject>
  <dc:creator>Adela Santos / ENIL</dc:creator>
  <cp:lastModifiedBy>Adela Santos Lavigne</cp:lastModifiedBy>
  <cp:revision>4</cp:revision>
  <dcterms:created xsi:type="dcterms:W3CDTF">2026-06-13T15:05:26Z</dcterms:created>
  <dcterms:modified xsi:type="dcterms:W3CDTF">2026-06-15T09:39:51Z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0x01010082339D21A12DD14CB7BDD90BA2326E0A</vt:lpwstr>
  </property>
</Properties>
</file>